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58" r:id="rId4"/>
    <p:sldId id="277" r:id="rId5"/>
    <p:sldId id="259" r:id="rId6"/>
    <p:sldId id="278" r:id="rId7"/>
    <p:sldId id="283" r:id="rId8"/>
    <p:sldId id="260" r:id="rId9"/>
    <p:sldId id="280" r:id="rId10"/>
    <p:sldId id="281" r:id="rId11"/>
    <p:sldId id="282" r:id="rId12"/>
    <p:sldId id="261" r:id="rId13"/>
    <p:sldId id="262" r:id="rId14"/>
    <p:sldId id="269" r:id="rId15"/>
    <p:sldId id="273" r:id="rId16"/>
  </p:sldIdLst>
  <p:sldSz cx="9144000" cy="5143500" type="screen16x9"/>
  <p:notesSz cx="6858000" cy="9144000"/>
  <p:embeddedFontLst>
    <p:embeddedFont>
      <p:font typeface="Raleway" panose="020B0604020202020204" charset="-52"/>
      <p:regular r:id="rId18"/>
      <p:bold r:id="rId19"/>
      <p:italic r:id="rId20"/>
      <p:boldItalic r:id="rId21"/>
    </p:embeddedFont>
    <p:embeddedFont>
      <p:font typeface="Lato" panose="020B0604020202020204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43FB777-7D93-4CDC-8C4F-6CA19BDD9992}">
  <a:tblStyle styleId="{D43FB777-7D93-4CDC-8C4F-6CA19BDD999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312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cb9a0b074_1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cb9a0b074_1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e965474a9_3_2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e965474a9_3_2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d5b15f0a3_5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d5b15f0a3_5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58715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d251bb473_0_6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d251bb473_0_6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d251bb473_0_6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d251bb473_0_6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81432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d251bb473_0_6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d251bb473_0_6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e965474a9_3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e965474a9_3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cb9a0b074_1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cb9a0b074_1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rgbClr val="353535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525085" y="936511"/>
            <a:ext cx="6715034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dirty="0" smtClean="0"/>
              <a:t>Методическое объединение классных руководителей</a:t>
            </a:r>
            <a:endParaRPr sz="3200" dirty="0"/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525085" y="2478511"/>
            <a:ext cx="6782147" cy="201798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/>
            <a:endParaRPr lang="ru" sz="3200" b="1" dirty="0" smtClean="0"/>
          </a:p>
          <a:p>
            <a:pPr marL="0" lvl="0" indent="0"/>
            <a:endParaRPr lang="ru" sz="3200" b="1" dirty="0"/>
          </a:p>
          <a:p>
            <a:pPr marL="0" lvl="0" indent="0"/>
            <a:endParaRPr lang="ru" sz="3200" b="1" dirty="0" smtClean="0"/>
          </a:p>
          <a:p>
            <a:pPr marL="0" lvl="0" indent="0"/>
            <a:r>
              <a:rPr lang="ru" sz="3200" b="1" dirty="0" smtClean="0"/>
              <a:t>Тема:  «ПроектированиеПрограммы </a:t>
            </a:r>
            <a:r>
              <a:rPr lang="ru" sz="3200" b="1" dirty="0"/>
              <a:t>воспитания в </a:t>
            </a:r>
            <a:r>
              <a:rPr lang="ru" sz="3200" b="1" dirty="0" smtClean="0"/>
              <a:t>ОО».</a:t>
            </a:r>
          </a:p>
          <a:p>
            <a:pPr marL="0" lvl="0" indent="0"/>
            <a:r>
              <a:rPr lang="ru" sz="3200" b="1" i="1" dirty="0"/>
              <a:t> </a:t>
            </a:r>
            <a:r>
              <a:rPr lang="ru" sz="3200" b="1" i="1" dirty="0" smtClean="0"/>
              <a:t>                                    </a:t>
            </a:r>
            <a:r>
              <a:rPr lang="ru" sz="2000" b="1" i="1" dirty="0" smtClean="0"/>
              <a:t>27-28 октября 2020г.</a:t>
            </a:r>
            <a:r>
              <a:rPr lang="ru" sz="3200" b="1" dirty="0"/>
              <a:t/>
            </a:r>
            <a:br>
              <a:rPr lang="ru" sz="3200" b="1" dirty="0"/>
            </a:br>
            <a:endParaRPr sz="32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75" y="1002833"/>
            <a:ext cx="2136397" cy="213639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39981" y="565253"/>
            <a:ext cx="8296800" cy="3495019"/>
          </a:xfrm>
        </p:spPr>
        <p:txBody>
          <a:bodyPr/>
          <a:lstStyle/>
          <a:p>
            <a:pPr algn="l"/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2000" dirty="0" smtClean="0"/>
              <a:t>Технология пользователя </a:t>
            </a:r>
            <a:r>
              <a:rPr lang="ru-RU" sz="2000" dirty="0" err="1" smtClean="0"/>
              <a:t>контен-агрегатором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600" dirty="0"/>
              <a:t> </a:t>
            </a:r>
            <a:r>
              <a:rPr lang="ru-RU" sz="1600" b="0" dirty="0"/>
              <a:t/>
            </a:r>
            <a:br>
              <a:rPr lang="ru-RU" sz="1600" b="0" dirty="0"/>
            </a:br>
            <a:r>
              <a:rPr lang="ru-RU" sz="1600" dirty="0"/>
              <a:t>- для каждого класса (с </a:t>
            </a:r>
            <a:r>
              <a:rPr lang="ru-RU" sz="1600" dirty="0"/>
              <a:t> </a:t>
            </a:r>
            <a:r>
              <a:rPr lang="ru-RU" sz="1600" dirty="0" smtClean="0"/>
              <a:t>1класса-11 класс)) </a:t>
            </a:r>
            <a:r>
              <a:rPr lang="ru-RU" sz="1600" dirty="0"/>
              <a:t>создается комплект мероприятий, сгруппированных вокруг ключевых тем;</a:t>
            </a:r>
            <a:br>
              <a:rPr lang="ru-RU" sz="1600" dirty="0"/>
            </a:br>
            <a:r>
              <a:rPr lang="ru-RU" sz="1600" b="0" dirty="0"/>
              <a:t>- </a:t>
            </a:r>
            <a:r>
              <a:rPr lang="ru-RU" sz="1600" dirty="0"/>
              <a:t>педагог сможет включить конкретную группу школьников в деятельность РДШ, зайдя  в соответствующий раздел с этой страницы, определившись с интересной ему и ребятам активностью, предложенной РДШ; для этого ему нужно выбрать и скачать готовые материалы, реализовать вместе со школьниками эту разработку и отправить отчет о его проведении в простой и удобной форме; можно заходить каждый день, находить новое и включаться в активности РДШ;</a:t>
            </a:r>
            <a:br>
              <a:rPr lang="ru-RU" sz="1600" dirty="0"/>
            </a:br>
            <a:r>
              <a:rPr lang="ru-RU" sz="1600" dirty="0"/>
              <a:t>- на основе выбранных и скачанных методических единиц воспитательной практики педагог может разработать и свой проект мероприятия, провести его и отправить отчет о его проведении;</a:t>
            </a:r>
            <a:br>
              <a:rPr lang="ru-RU" sz="1600" dirty="0"/>
            </a:br>
            <a:r>
              <a:rPr lang="ru-RU" sz="1600" dirty="0"/>
              <a:t>- лучшие отчеты размещаются в новостном формате на сайте Корпоративного университета, в группах РДШ в социальной сети </a:t>
            </a:r>
            <a:r>
              <a:rPr lang="ru-RU" sz="1600" dirty="0" err="1"/>
              <a:t>ВКонтакте</a:t>
            </a:r>
            <a:r>
              <a:rPr lang="ru-RU" sz="1600" dirty="0"/>
              <a:t>, а также включаются в комплект воспитательных практик контент-</a:t>
            </a:r>
            <a:r>
              <a:rPr lang="ru-RU" sz="1600" dirty="0" err="1"/>
              <a:t>агрегатора</a:t>
            </a:r>
            <a:r>
              <a:rPr lang="ru-RU" sz="1600" dirty="0"/>
              <a:t> «Ежедневно с РДШ», а педагоги, соответственно, получают благодарственные письма </a:t>
            </a:r>
            <a:r>
              <a:rPr lang="ru-RU" sz="1600" dirty="0" smtClean="0"/>
              <a:t>от РДШ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151751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559" y="2063692"/>
            <a:ext cx="3933195" cy="1792761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Направления контент-</a:t>
            </a:r>
            <a:r>
              <a:rPr lang="ru-RU" dirty="0" err="1" smtClean="0"/>
              <a:t>агрегаторов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РДШ</a:t>
            </a:r>
            <a:br>
              <a:rPr lang="ru-RU" dirty="0" smtClean="0"/>
            </a:br>
            <a:r>
              <a:rPr lang="ru-RU" dirty="0" smtClean="0"/>
              <a:t>1-11 класс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939500" y="570451"/>
            <a:ext cx="3837000" cy="3848849"/>
          </a:xfrm>
        </p:spPr>
        <p:txBody>
          <a:bodyPr/>
          <a:lstStyle/>
          <a:p>
            <a:r>
              <a:rPr lang="ru-RU" sz="2400" b="1" dirty="0" smtClean="0"/>
              <a:t>Родина</a:t>
            </a:r>
          </a:p>
          <a:p>
            <a:r>
              <a:rPr lang="ru-RU" sz="2400" b="1" dirty="0" smtClean="0"/>
              <a:t>Здоровье</a:t>
            </a:r>
          </a:p>
          <a:p>
            <a:r>
              <a:rPr lang="ru-RU" sz="2400" b="1" dirty="0" smtClean="0"/>
              <a:t>Знания</a:t>
            </a:r>
          </a:p>
          <a:p>
            <a:r>
              <a:rPr lang="ru-RU" sz="2400" b="1" dirty="0" smtClean="0"/>
              <a:t>Взаимоотношения</a:t>
            </a:r>
          </a:p>
          <a:p>
            <a:r>
              <a:rPr lang="ru-RU" sz="2400" b="1" dirty="0" smtClean="0"/>
              <a:t>Счастье</a:t>
            </a:r>
          </a:p>
          <a:p>
            <a:r>
              <a:rPr lang="ru-RU" sz="2400" b="1" dirty="0" smtClean="0"/>
              <a:t>Природа</a:t>
            </a:r>
          </a:p>
          <a:p>
            <a:r>
              <a:rPr lang="ru-RU" sz="2400" b="1" dirty="0" smtClean="0"/>
              <a:t>Труд и творчество</a:t>
            </a:r>
          </a:p>
          <a:p>
            <a:r>
              <a:rPr lang="ru-RU" sz="2400" b="1" dirty="0" smtClean="0"/>
              <a:t>Личность</a:t>
            </a:r>
          </a:p>
          <a:p>
            <a:r>
              <a:rPr lang="ru-RU" sz="2400" b="1" dirty="0"/>
              <a:t>Ж</a:t>
            </a:r>
            <a:r>
              <a:rPr lang="ru-RU" sz="2400" b="1" dirty="0" smtClean="0"/>
              <a:t>изнь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244683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8"/>
          <p:cNvSpPr txBox="1">
            <a:spLocks noGrp="1"/>
          </p:cNvSpPr>
          <p:nvPr>
            <p:ph type="title"/>
          </p:nvPr>
        </p:nvSpPr>
        <p:spPr>
          <a:xfrm>
            <a:off x="575694" y="192947"/>
            <a:ext cx="3337770" cy="67950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 smtClean="0">
                <a:solidFill>
                  <a:schemeClr val="dk2"/>
                </a:solidFill>
              </a:rPr>
              <a:t> 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Работа в группах</a:t>
            </a:r>
            <a:endParaRPr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4237" y="532701"/>
            <a:ext cx="5057632" cy="494111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66663" y="1812022"/>
            <a:ext cx="3849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866663" y="327171"/>
            <a:ext cx="408439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 smtClean="0"/>
              <a:t>Задание для групп:</a:t>
            </a:r>
          </a:p>
          <a:p>
            <a:pPr marL="342900" indent="-342900">
              <a:buAutoNum type="arabicPeriod"/>
            </a:pPr>
            <a:r>
              <a:rPr lang="ru-RU" sz="1800" dirty="0" smtClean="0"/>
              <a:t>Выбрать тематические направления, которые в дальнейшем классный руководитель готов реализовывать в своём классе .</a:t>
            </a:r>
          </a:p>
          <a:p>
            <a:pPr marL="342900" indent="-342900">
              <a:buAutoNum type="arabicPeriod"/>
            </a:pPr>
            <a:r>
              <a:rPr lang="ru-RU" sz="1800" dirty="0" smtClean="0"/>
              <a:t>Обсудить в группе возможность корпоративного проведения тематического мероприятий на параллель.</a:t>
            </a:r>
          </a:p>
          <a:p>
            <a:pPr marL="342900" indent="-342900">
              <a:buAutoNum type="arabicPeriod"/>
            </a:pPr>
            <a:r>
              <a:rPr lang="ru-RU" sz="1800" dirty="0" smtClean="0"/>
              <a:t>Презентовать работу группы.</a:t>
            </a:r>
          </a:p>
          <a:p>
            <a:pPr marL="342900" indent="-342900">
              <a:buAutoNum type="arabicPeriod"/>
            </a:pPr>
            <a:r>
              <a:rPr lang="ru-RU" sz="1800" dirty="0" smtClean="0"/>
              <a:t>Делегировать от параллели одного классного руководителя, который войдёт в рабочую группу по написанию программы воспитания на 2021-2022 учебный год </a:t>
            </a:r>
            <a:endParaRPr lang="ru-RU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28800" y="162736"/>
            <a:ext cx="5352176" cy="4980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9" descr="Кусок клейкой ленты, который удерживает заметку на слайде"/>
          <p:cNvPicPr preferRelativeResize="0"/>
          <p:nvPr/>
        </p:nvPicPr>
        <p:blipFill rotWithShape="1">
          <a:blip r:embed="rId4">
            <a:alphaModFix/>
          </a:blip>
          <a:srcRect l="9244" t="5926" r="2118" b="10011"/>
          <a:stretch/>
        </p:blipFill>
        <p:spPr>
          <a:xfrm rot="154828">
            <a:off x="3536000" y="147301"/>
            <a:ext cx="2072000" cy="73605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9"/>
          <p:cNvSpPr txBox="1"/>
          <p:nvPr/>
        </p:nvSpPr>
        <p:spPr>
          <a:xfrm>
            <a:off x="3145661" y="687405"/>
            <a:ext cx="3553639" cy="76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 smtClean="0">
                <a:solidFill>
                  <a:schemeClr val="lt2"/>
                </a:solidFill>
                <a:latin typeface="Raleway"/>
                <a:ea typeface="Raleway"/>
                <a:cs typeface="Raleway"/>
                <a:sym typeface="Raleway"/>
              </a:rPr>
              <a:t>Парковка идей</a:t>
            </a:r>
            <a:endParaRPr sz="2400" b="1" dirty="0">
              <a:solidFill>
                <a:schemeClr val="lt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4" name="Google Shape;124;p19"/>
          <p:cNvSpPr txBox="1">
            <a:spLocks noGrp="1"/>
          </p:cNvSpPr>
          <p:nvPr>
            <p:ph type="body" idx="4294967295"/>
          </p:nvPr>
        </p:nvSpPr>
        <p:spPr>
          <a:xfrm>
            <a:off x="2365695" y="1450005"/>
            <a:ext cx="4333605" cy="312199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endParaRPr sz="1200" dirty="0"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Google Shape;187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94576" y="162737"/>
            <a:ext cx="5469622" cy="4818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26" descr="Кусок клейкой ленты, который удерживает заметку на слайде"/>
          <p:cNvPicPr preferRelativeResize="0"/>
          <p:nvPr/>
        </p:nvPicPr>
        <p:blipFill rotWithShape="1">
          <a:blip r:embed="rId4">
            <a:alphaModFix/>
          </a:blip>
          <a:srcRect l="9244" t="5926" r="2118" b="10011"/>
          <a:stretch/>
        </p:blipFill>
        <p:spPr>
          <a:xfrm rot="154828">
            <a:off x="3536000" y="147301"/>
            <a:ext cx="2072000" cy="73605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26"/>
          <p:cNvSpPr txBox="1"/>
          <p:nvPr/>
        </p:nvSpPr>
        <p:spPr>
          <a:xfrm>
            <a:off x="2855550" y="687397"/>
            <a:ext cx="3432900" cy="76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 b="1" dirty="0" smtClean="0">
                <a:solidFill>
                  <a:schemeClr val="lt2"/>
                </a:solidFill>
                <a:latin typeface="Raleway"/>
                <a:ea typeface="Raleway"/>
                <a:cs typeface="Raleway"/>
                <a:sym typeface="Raleway"/>
              </a:rPr>
              <a:t>      Парковка</a:t>
            </a:r>
            <a:endParaRPr sz="3000" b="1" dirty="0">
              <a:solidFill>
                <a:schemeClr val="lt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90" name="Google Shape;190;p26"/>
          <p:cNvSpPr txBox="1">
            <a:spLocks noGrp="1"/>
          </p:cNvSpPr>
          <p:nvPr>
            <p:ph type="body" idx="4294967295"/>
          </p:nvPr>
        </p:nvSpPr>
        <p:spPr>
          <a:xfrm>
            <a:off x="2273417" y="1377475"/>
            <a:ext cx="4337108" cy="332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0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>
                <a:solidFill>
                  <a:schemeClr val="lt2"/>
                </a:solidFill>
              </a:rPr>
              <a:t>Этапы </a:t>
            </a:r>
            <a:r>
              <a:rPr lang="ru" dirty="0" smtClean="0">
                <a:solidFill>
                  <a:schemeClr val="lt2"/>
                </a:solidFill>
              </a:rPr>
              <a:t>работы над программой воспитания</a:t>
            </a:r>
            <a:endParaRPr dirty="0">
              <a:solidFill>
                <a:schemeClr val="lt2"/>
              </a:solidFill>
            </a:endParaRPr>
          </a:p>
        </p:txBody>
      </p:sp>
      <p:graphicFrame>
        <p:nvGraphicFramePr>
          <p:cNvPr id="226" name="Google Shape;226;p30"/>
          <p:cNvGraphicFramePr/>
          <p:nvPr>
            <p:extLst>
              <p:ext uri="{D42A27DB-BD31-4B8C-83A1-F6EECF244321}">
                <p14:modId xmlns:p14="http://schemas.microsoft.com/office/powerpoint/2010/main" val="526115346"/>
              </p:ext>
            </p:extLst>
          </p:nvPr>
        </p:nvGraphicFramePr>
        <p:xfrm>
          <a:off x="323100" y="2393975"/>
          <a:ext cx="3944844" cy="719125"/>
        </p:xfrm>
        <a:graphic>
          <a:graphicData uri="http://schemas.openxmlformats.org/drawingml/2006/table">
            <a:tbl>
              <a:tblPr>
                <a:noFill/>
                <a:tableStyleId>{D43FB777-7D93-4CDC-8C4F-6CA19BDD9992}</a:tableStyleId>
              </a:tblPr>
              <a:tblGrid>
                <a:gridCol w="328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2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59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82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8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82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820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82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820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820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719125">
                <a:tc gridSpan="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solidFill>
                            <a:srgbClr val="FFFFFF"/>
                          </a:solidFill>
                        </a:rPr>
                        <a:t>2014</a:t>
                      </a:r>
                      <a:endParaRPr sz="180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 dirty="0">
                          <a:solidFill>
                            <a:srgbClr val="FFFFFF"/>
                          </a:solidFill>
                        </a:rPr>
                        <a:t>2015</a:t>
                      </a:r>
                      <a:endParaRPr sz="1800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27" name="Google Shape;227;p30"/>
          <p:cNvCxnSpPr/>
          <p:nvPr/>
        </p:nvCxnSpPr>
        <p:spPr>
          <a:xfrm rot="10800000">
            <a:off x="569975" y="1439375"/>
            <a:ext cx="0" cy="954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sp>
        <p:nvSpPr>
          <p:cNvPr id="228" name="Google Shape;228;p30"/>
          <p:cNvSpPr txBox="1">
            <a:spLocks noGrp="1"/>
          </p:cNvSpPr>
          <p:nvPr>
            <p:ph type="title"/>
          </p:nvPr>
        </p:nvSpPr>
        <p:spPr>
          <a:xfrm>
            <a:off x="646175" y="1235062"/>
            <a:ext cx="2315700" cy="39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 dirty="0">
                <a:solidFill>
                  <a:schemeClr val="dk1"/>
                </a:solidFill>
              </a:rPr>
              <a:t>Октябрь </a:t>
            </a:r>
            <a:r>
              <a:rPr lang="ru" sz="1800" dirty="0" smtClean="0">
                <a:solidFill>
                  <a:schemeClr val="dk1"/>
                </a:solidFill>
              </a:rPr>
              <a:t>2020</a:t>
            </a:r>
            <a:endParaRPr sz="1800" b="1" dirty="0">
              <a:solidFill>
                <a:schemeClr val="dk1"/>
              </a:solidFill>
            </a:endParaRPr>
          </a:p>
        </p:txBody>
      </p:sp>
      <p:sp>
        <p:nvSpPr>
          <p:cNvPr id="229" name="Google Shape;229;p30"/>
          <p:cNvSpPr txBox="1">
            <a:spLocks noGrp="1"/>
          </p:cNvSpPr>
          <p:nvPr>
            <p:ph type="body" idx="4294967295"/>
          </p:nvPr>
        </p:nvSpPr>
        <p:spPr>
          <a:xfrm>
            <a:off x="646174" y="1560475"/>
            <a:ext cx="3061759" cy="7858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рабочей группы по работе над проектом программы</a:t>
            </a:r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0" name="Google Shape;230;p30"/>
          <p:cNvSpPr txBox="1">
            <a:spLocks noGrp="1"/>
          </p:cNvSpPr>
          <p:nvPr>
            <p:ph type="title"/>
          </p:nvPr>
        </p:nvSpPr>
        <p:spPr>
          <a:xfrm>
            <a:off x="1804024" y="3620001"/>
            <a:ext cx="3816600" cy="39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 dirty="0" smtClean="0">
                <a:solidFill>
                  <a:schemeClr val="dk1"/>
                </a:solidFill>
              </a:rPr>
              <a:t>Ноябрь- </a:t>
            </a:r>
            <a:r>
              <a:rPr lang="ru" sz="1800" dirty="0" smtClean="0">
                <a:solidFill>
                  <a:schemeClr val="dk1"/>
                </a:solidFill>
              </a:rPr>
              <a:t>2020 </a:t>
            </a:r>
            <a:r>
              <a:rPr lang="ru" sz="1800" dirty="0">
                <a:solidFill>
                  <a:schemeClr val="dk1"/>
                </a:solidFill>
              </a:rPr>
              <a:t>г</a:t>
            </a:r>
            <a:r>
              <a:rPr lang="ru" sz="1800" dirty="0" smtClean="0">
                <a:solidFill>
                  <a:schemeClr val="dk1"/>
                </a:solidFill>
              </a:rPr>
              <a:t>.  -  </a:t>
            </a:r>
            <a:r>
              <a:rPr lang="ru-RU" sz="1800" dirty="0" smtClean="0">
                <a:solidFill>
                  <a:schemeClr val="dk1"/>
                </a:solidFill>
              </a:rPr>
              <a:t>Я</a:t>
            </a:r>
            <a:r>
              <a:rPr lang="ru" sz="1800" dirty="0" smtClean="0">
                <a:solidFill>
                  <a:schemeClr val="dk1"/>
                </a:solidFill>
              </a:rPr>
              <a:t>нварь-2021г.</a:t>
            </a:r>
            <a:endParaRPr sz="1800" b="1" dirty="0">
              <a:solidFill>
                <a:schemeClr val="dk1"/>
              </a:solidFill>
            </a:endParaRPr>
          </a:p>
        </p:txBody>
      </p:sp>
      <p:sp>
        <p:nvSpPr>
          <p:cNvPr id="231" name="Google Shape;231;p30"/>
          <p:cNvSpPr txBox="1">
            <a:spLocks noGrp="1"/>
          </p:cNvSpPr>
          <p:nvPr>
            <p:ph type="body" idx="4294967295"/>
          </p:nvPr>
        </p:nvSpPr>
        <p:spPr>
          <a:xfrm>
            <a:off x="1821363" y="4054211"/>
            <a:ext cx="3723759" cy="106481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проекта программы воспитания </a:t>
            </a:r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2" name="Google Shape;232;p30"/>
          <p:cNvSpPr txBox="1">
            <a:spLocks noGrp="1"/>
          </p:cNvSpPr>
          <p:nvPr>
            <p:ph type="title"/>
          </p:nvPr>
        </p:nvSpPr>
        <p:spPr>
          <a:xfrm>
            <a:off x="5091053" y="1039012"/>
            <a:ext cx="2744264" cy="39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 smtClean="0">
                <a:solidFill>
                  <a:schemeClr val="dk1"/>
                </a:solidFill>
              </a:rPr>
              <a:t>Февраль-март 2021г.</a:t>
            </a:r>
            <a:endParaRPr sz="1800" b="1" dirty="0">
              <a:solidFill>
                <a:schemeClr val="dk1"/>
              </a:solidFill>
            </a:endParaRPr>
          </a:p>
        </p:txBody>
      </p:sp>
      <p:sp>
        <p:nvSpPr>
          <p:cNvPr id="233" name="Google Shape;233;p30"/>
          <p:cNvSpPr txBox="1">
            <a:spLocks noGrp="1"/>
          </p:cNvSpPr>
          <p:nvPr>
            <p:ph type="body" idx="4294967295"/>
          </p:nvPr>
        </p:nvSpPr>
        <p:spPr>
          <a:xfrm>
            <a:off x="5091049" y="1380386"/>
            <a:ext cx="3583168" cy="82970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нормативно-правовое обеспечение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ПВ (создание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новых и внесение изменений в существующие локальные акты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школы)</a:t>
            </a:r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4" name="Google Shape;234;p30"/>
          <p:cNvSpPr txBox="1">
            <a:spLocks noGrp="1"/>
          </p:cNvSpPr>
          <p:nvPr>
            <p:ph type="title"/>
          </p:nvPr>
        </p:nvSpPr>
        <p:spPr>
          <a:xfrm>
            <a:off x="6245122" y="3668337"/>
            <a:ext cx="2353200" cy="39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 dirty="0">
                <a:solidFill>
                  <a:schemeClr val="dk1"/>
                </a:solidFill>
              </a:rPr>
              <a:t>А</a:t>
            </a:r>
            <a:r>
              <a:rPr lang="ru" sz="1800" dirty="0" smtClean="0">
                <a:solidFill>
                  <a:schemeClr val="dk1"/>
                </a:solidFill>
              </a:rPr>
              <a:t>прель 2020 </a:t>
            </a:r>
            <a:r>
              <a:rPr lang="ru" sz="1800" dirty="0">
                <a:solidFill>
                  <a:schemeClr val="dk1"/>
                </a:solidFill>
              </a:rPr>
              <a:t>г.</a:t>
            </a:r>
            <a:endParaRPr sz="1800" b="1" dirty="0">
              <a:solidFill>
                <a:schemeClr val="dk1"/>
              </a:solidFill>
            </a:endParaRPr>
          </a:p>
        </p:txBody>
      </p:sp>
      <p:cxnSp>
        <p:nvCxnSpPr>
          <p:cNvPr id="236" name="Google Shape;236;p30"/>
          <p:cNvCxnSpPr/>
          <p:nvPr/>
        </p:nvCxnSpPr>
        <p:spPr>
          <a:xfrm>
            <a:off x="1538946" y="3169049"/>
            <a:ext cx="0" cy="828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237" name="Google Shape;237;p30"/>
          <p:cNvCxnSpPr/>
          <p:nvPr/>
        </p:nvCxnSpPr>
        <p:spPr>
          <a:xfrm flipH="1" flipV="1">
            <a:off x="4415452" y="2533643"/>
            <a:ext cx="10478" cy="1158913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238" name="Google Shape;238;p30"/>
          <p:cNvCxnSpPr/>
          <p:nvPr/>
        </p:nvCxnSpPr>
        <p:spPr>
          <a:xfrm>
            <a:off x="6168925" y="3113100"/>
            <a:ext cx="0" cy="828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graphicFrame>
        <p:nvGraphicFramePr>
          <p:cNvPr id="16" name="Google Shape;226;p30"/>
          <p:cNvGraphicFramePr/>
          <p:nvPr>
            <p:extLst>
              <p:ext uri="{D42A27DB-BD31-4B8C-83A1-F6EECF244321}">
                <p14:modId xmlns:p14="http://schemas.microsoft.com/office/powerpoint/2010/main" val="3412174300"/>
              </p:ext>
            </p:extLst>
          </p:nvPr>
        </p:nvGraphicFramePr>
        <p:xfrm>
          <a:off x="457325" y="2393975"/>
          <a:ext cx="8216892" cy="719125"/>
        </p:xfrm>
        <a:graphic>
          <a:graphicData uri="http://schemas.openxmlformats.org/drawingml/2006/table">
            <a:tbl>
              <a:tblPr>
                <a:noFill/>
                <a:tableStyleId>{D43FB777-7D93-4CDC-8C4F-6CA19BDD9992}</a:tableStyleId>
              </a:tblPr>
              <a:tblGrid>
                <a:gridCol w="684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26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47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7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47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47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474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474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8474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719125">
                <a:tc gridSpan="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 dirty="0" smtClean="0">
                          <a:solidFill>
                            <a:srgbClr val="FFFFFF"/>
                          </a:solidFill>
                        </a:rPr>
                        <a:t>2020</a:t>
                      </a:r>
                      <a:endParaRPr sz="1800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 dirty="0" smtClean="0">
                          <a:solidFill>
                            <a:srgbClr val="FFFFFF"/>
                          </a:solidFill>
                        </a:rPr>
                        <a:t>2021</a:t>
                      </a:r>
                      <a:endParaRPr sz="1800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Google Shape;231;p30"/>
          <p:cNvSpPr txBox="1">
            <a:spLocks/>
          </p:cNvSpPr>
          <p:nvPr/>
        </p:nvSpPr>
        <p:spPr>
          <a:xfrm>
            <a:off x="6168925" y="3846065"/>
            <a:ext cx="2505292" cy="10648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indent="0">
              <a:spcAft>
                <a:spcPts val="1600"/>
              </a:spcAft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 и согласование проекта программы с участниками образовательных отношений</a:t>
            </a:r>
          </a:p>
        </p:txBody>
      </p:sp>
      <p:cxnSp>
        <p:nvCxnSpPr>
          <p:cNvPr id="17" name="Google Shape;237;p30"/>
          <p:cNvCxnSpPr/>
          <p:nvPr/>
        </p:nvCxnSpPr>
        <p:spPr>
          <a:xfrm flipH="1" flipV="1">
            <a:off x="5133372" y="1370684"/>
            <a:ext cx="10478" cy="1158913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>
            <a:spLocks noGrp="1"/>
          </p:cNvSpPr>
          <p:nvPr>
            <p:ph type="title"/>
          </p:nvPr>
        </p:nvSpPr>
        <p:spPr>
          <a:xfrm>
            <a:off x="265500" y="15578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-RU" sz="2000" dirty="0" smtClean="0"/>
              <a:t>Почему проектирование Программы воспитания –важный этап в работе всего педагогического коллектива?</a:t>
            </a:r>
            <a:endParaRPr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9" name="Google Shape;79;p14"/>
          <p:cNvSpPr txBox="1">
            <a:spLocks noGrp="1"/>
          </p:cNvSpPr>
          <p:nvPr>
            <p:ph type="title" idx="4294967295"/>
          </p:nvPr>
        </p:nvSpPr>
        <p:spPr>
          <a:xfrm>
            <a:off x="132750" y="1473980"/>
            <a:ext cx="4310700" cy="321308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15000"/>
              </a:lnSpc>
              <a:spcAft>
                <a:spcPts val="1600"/>
              </a:spcAft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Программа воспитания-это</a:t>
            </a:r>
            <a:b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000" b="0" dirty="0" smtClean="0">
                <a:solidFill>
                  <a:schemeClr val="bg2"/>
                </a:solidFill>
              </a:rPr>
              <a:t> - </a:t>
            </a:r>
            <a:r>
              <a:rPr lang="ru-RU" sz="2000" b="0" u="sng" dirty="0" smtClean="0">
                <a:solidFill>
                  <a:schemeClr val="bg2"/>
                </a:solidFill>
              </a:rPr>
              <a:t>часть</a:t>
            </a:r>
            <a:r>
              <a:rPr lang="ru-RU" sz="2000" b="0" dirty="0" smtClean="0">
                <a:solidFill>
                  <a:schemeClr val="bg2"/>
                </a:solidFill>
              </a:rPr>
              <a:t> </a:t>
            </a:r>
            <a:r>
              <a:rPr lang="ru-RU" sz="2000" b="0" dirty="0">
                <a:solidFill>
                  <a:schemeClr val="bg2"/>
                </a:solidFill>
              </a:rPr>
              <a:t>основной образовательной </a:t>
            </a:r>
            <a:r>
              <a:rPr lang="ru-RU" sz="2000" b="0" dirty="0" smtClean="0">
                <a:solidFill>
                  <a:schemeClr val="bg2"/>
                </a:solidFill>
              </a:rPr>
              <a:t> программы</a:t>
            </a:r>
            <a:r>
              <a:rPr lang="ru-RU" sz="2000" b="0" dirty="0">
                <a:solidFill>
                  <a:schemeClr val="bg2"/>
                </a:solidFill>
              </a:rPr>
              <a:t>, наряду с базисным учебным планом, </a:t>
            </a:r>
            <a:r>
              <a:rPr lang="ru-RU" sz="2000" b="0" dirty="0" smtClean="0">
                <a:solidFill>
                  <a:schemeClr val="bg2"/>
                </a:solidFill>
              </a:rPr>
              <a:t/>
            </a:r>
            <a:br>
              <a:rPr lang="ru-RU" sz="2000" b="0" dirty="0" smtClean="0">
                <a:solidFill>
                  <a:schemeClr val="bg2"/>
                </a:solidFill>
              </a:rPr>
            </a:br>
            <a:r>
              <a:rPr lang="ru-RU" sz="2000" b="0" dirty="0" smtClean="0">
                <a:solidFill>
                  <a:schemeClr val="bg2"/>
                </a:solidFill>
              </a:rPr>
              <a:t>- </a:t>
            </a:r>
            <a:r>
              <a:rPr lang="ru-RU" sz="2000" b="0" u="sng" dirty="0" smtClean="0">
                <a:solidFill>
                  <a:schemeClr val="bg2"/>
                </a:solidFill>
              </a:rPr>
              <a:t>часть</a:t>
            </a:r>
            <a:r>
              <a:rPr lang="ru-RU" sz="2000" b="0" dirty="0" smtClean="0">
                <a:solidFill>
                  <a:schemeClr val="bg2"/>
                </a:solidFill>
              </a:rPr>
              <a:t> программы </a:t>
            </a:r>
            <a:r>
              <a:rPr lang="ru-RU" sz="2000" b="0" dirty="0">
                <a:solidFill>
                  <a:schemeClr val="bg2"/>
                </a:solidFill>
              </a:rPr>
              <a:t>развития универсальных учебных </a:t>
            </a:r>
            <a:r>
              <a:rPr lang="ru-RU" sz="2000" b="0" dirty="0" smtClean="0">
                <a:solidFill>
                  <a:schemeClr val="bg2"/>
                </a:solidFill>
              </a:rPr>
              <a:t>действий</a:t>
            </a:r>
            <a:br>
              <a:rPr lang="ru-RU" sz="2000" b="0" dirty="0" smtClean="0">
                <a:solidFill>
                  <a:schemeClr val="bg2"/>
                </a:solidFill>
              </a:rPr>
            </a:br>
            <a:r>
              <a:rPr lang="ru-RU" sz="2000" b="0" dirty="0" smtClean="0">
                <a:solidFill>
                  <a:schemeClr val="bg2"/>
                </a:solidFill>
              </a:rPr>
              <a:t> - </a:t>
            </a:r>
            <a:r>
              <a:rPr lang="ru-RU" sz="2000" b="0" u="sng" dirty="0" smtClean="0">
                <a:solidFill>
                  <a:schemeClr val="bg2"/>
                </a:solidFill>
              </a:rPr>
              <a:t>часть</a:t>
            </a:r>
            <a:r>
              <a:rPr lang="ru-RU" sz="2000" b="0" dirty="0" smtClean="0">
                <a:solidFill>
                  <a:schemeClr val="bg2"/>
                </a:solidFill>
              </a:rPr>
              <a:t> программы </a:t>
            </a:r>
            <a:r>
              <a:rPr lang="ru-RU" sz="2000" b="0" dirty="0">
                <a:solidFill>
                  <a:schemeClr val="bg2"/>
                </a:solidFill>
              </a:rPr>
              <a:t>отдельных учебных предметов и курсов.</a:t>
            </a:r>
            <a:endParaRPr sz="2000" dirty="0">
              <a:solidFill>
                <a:schemeClr val="bg2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9500" y="814880"/>
            <a:ext cx="3489776" cy="284067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4892" y="162737"/>
            <a:ext cx="8640660" cy="4818038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5"/>
          <p:cNvSpPr txBox="1"/>
          <p:nvPr/>
        </p:nvSpPr>
        <p:spPr>
          <a:xfrm>
            <a:off x="897622" y="578840"/>
            <a:ext cx="7331978" cy="63900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 b="1" dirty="0" smtClean="0">
                <a:solidFill>
                  <a:schemeClr val="lt2"/>
                </a:solidFill>
                <a:latin typeface="Raleway"/>
                <a:ea typeface="Raleway"/>
                <a:cs typeface="Raleway"/>
                <a:sym typeface="Raleway"/>
              </a:rPr>
              <a:t>4 направления Программы воспитания</a:t>
            </a:r>
            <a:endParaRPr sz="2800" b="1" dirty="0">
              <a:solidFill>
                <a:schemeClr val="lt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8" name="Google Shape;88;p15"/>
          <p:cNvSpPr txBox="1">
            <a:spLocks noGrp="1"/>
          </p:cNvSpPr>
          <p:nvPr>
            <p:ph type="body" idx="4294967295"/>
          </p:nvPr>
        </p:nvSpPr>
        <p:spPr>
          <a:xfrm>
            <a:off x="897622" y="1325461"/>
            <a:ext cx="7331978" cy="32792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indent="-317500">
              <a:spcBef>
                <a:spcPts val="1600"/>
              </a:spcBef>
              <a:buClr>
                <a:schemeClr val="dk1"/>
              </a:buClr>
              <a:buSzPts val="1400"/>
              <a:buFont typeface="Raleway"/>
              <a:buChar char="➔"/>
            </a:pPr>
            <a:r>
              <a:rPr lang="ru-RU" dirty="0"/>
              <a:t>освоение обучающимися социального опыта, основных социальных ролей, </a:t>
            </a:r>
            <a:r>
              <a:rPr lang="ru-RU" dirty="0" smtClean="0"/>
              <a:t>соответствующих </a:t>
            </a:r>
            <a:r>
              <a:rPr lang="ru-RU" dirty="0"/>
              <a:t>ведущей деятельности данного возраста, норм и правил общественного поведения</a:t>
            </a:r>
            <a:r>
              <a:rPr lang="ru-RU" dirty="0" smtClean="0"/>
              <a:t>;</a:t>
            </a:r>
          </a:p>
          <a:p>
            <a:pPr lvl="0" indent="-317500">
              <a:spcBef>
                <a:spcPts val="1600"/>
              </a:spcBef>
              <a:buClr>
                <a:schemeClr val="dk1"/>
              </a:buClr>
              <a:buSzPts val="1400"/>
              <a:buFont typeface="Raleway"/>
              <a:buChar char="➔"/>
            </a:pPr>
            <a:r>
              <a:rPr lang="ru-RU" dirty="0"/>
              <a:t>формирование готовности обучающихся к выбору направления своей профессиональной деятельности в соответствии с личными интересами, индивидуальными особенностями и способностями, с учетом потребностей рынка труда;</a:t>
            </a:r>
            <a:r>
              <a:rPr lang="ru" dirty="0">
                <a:latin typeface="Raleway"/>
                <a:ea typeface="Raleway"/>
                <a:cs typeface="Raleway"/>
                <a:sym typeface="Raleway"/>
              </a:rPr>
              <a:t/>
            </a:r>
            <a:br>
              <a:rPr lang="ru" dirty="0">
                <a:latin typeface="Raleway"/>
                <a:ea typeface="Raleway"/>
                <a:cs typeface="Raleway"/>
                <a:sym typeface="Raleway"/>
              </a:rPr>
            </a:br>
            <a:endParaRPr dirty="0">
              <a:solidFill>
                <a:schemeClr val="dk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9" y="2098689"/>
            <a:ext cx="1246657" cy="116302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4892" y="162737"/>
            <a:ext cx="8640660" cy="4818038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5"/>
          <p:cNvSpPr txBox="1"/>
          <p:nvPr/>
        </p:nvSpPr>
        <p:spPr>
          <a:xfrm>
            <a:off x="897622" y="578840"/>
            <a:ext cx="7331978" cy="63900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 b="1" dirty="0" smtClean="0">
                <a:solidFill>
                  <a:schemeClr val="lt2"/>
                </a:solidFill>
                <a:latin typeface="Raleway"/>
                <a:ea typeface="Raleway"/>
                <a:cs typeface="Raleway"/>
                <a:sym typeface="Raleway"/>
              </a:rPr>
              <a:t>4 направления Программы воспитания</a:t>
            </a:r>
            <a:endParaRPr sz="2800" b="1" dirty="0">
              <a:solidFill>
                <a:schemeClr val="lt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8" name="Google Shape;88;p15"/>
          <p:cNvSpPr txBox="1">
            <a:spLocks noGrp="1"/>
          </p:cNvSpPr>
          <p:nvPr>
            <p:ph type="body" idx="4294967295"/>
          </p:nvPr>
        </p:nvSpPr>
        <p:spPr>
          <a:xfrm>
            <a:off x="897622" y="1325461"/>
            <a:ext cx="7331978" cy="32792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indent="-317500">
              <a:spcBef>
                <a:spcPts val="1600"/>
              </a:spcBef>
              <a:buClr>
                <a:schemeClr val="dk1"/>
              </a:buClr>
              <a:buSzPts val="1400"/>
              <a:buFont typeface="Raleway"/>
              <a:buChar char="➔"/>
            </a:pPr>
            <a:r>
              <a:rPr lang="ru-RU" dirty="0"/>
              <a:t>формирование и развитие знаний, установок, личностных ориентиров и норм здорового и безопасного образа жизни с целью сохранения и укрепления физического, психологического и социального здоровья обучающихся как одной из ценностных составляющих личности </a:t>
            </a:r>
            <a:r>
              <a:rPr lang="ru-RU" dirty="0" smtClean="0"/>
              <a:t>обучающегося.</a:t>
            </a:r>
          </a:p>
          <a:p>
            <a:pPr lvl="0" indent="-317500">
              <a:spcBef>
                <a:spcPts val="1600"/>
              </a:spcBef>
              <a:buClr>
                <a:schemeClr val="dk1"/>
              </a:buClr>
              <a:buSzPts val="1400"/>
              <a:buFont typeface="Raleway"/>
              <a:buChar char="➔"/>
            </a:pPr>
            <a:r>
              <a:rPr lang="ru-RU" dirty="0"/>
              <a:t>формирование экологической культуры.</a:t>
            </a:r>
            <a:endParaRPr dirty="0">
              <a:solidFill>
                <a:schemeClr val="dk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670" y="2114026"/>
            <a:ext cx="1104326" cy="1030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169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6"/>
          <p:cNvSpPr txBox="1">
            <a:spLocks noGrp="1"/>
          </p:cNvSpPr>
          <p:nvPr>
            <p:ph type="title"/>
          </p:nvPr>
        </p:nvSpPr>
        <p:spPr>
          <a:xfrm>
            <a:off x="318782" y="293615"/>
            <a:ext cx="8595918" cy="44964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ru-RU" sz="3200" dirty="0" smtClean="0">
                <a:solidFill>
                  <a:schemeClr val="accent5"/>
                </a:solidFill>
              </a:rPr>
              <a:t> Что должна предусматривать     программа воспитания?</a:t>
            </a:r>
            <a:br>
              <a:rPr lang="ru-RU" sz="3200" dirty="0" smtClean="0">
                <a:solidFill>
                  <a:schemeClr val="accent5"/>
                </a:solidFill>
              </a:rPr>
            </a:br>
            <a:r>
              <a:rPr lang="ru-RU" sz="3200" dirty="0" smtClean="0">
                <a:solidFill>
                  <a:schemeClr val="accent5"/>
                </a:solidFill>
              </a:rPr>
              <a:t/>
            </a:r>
            <a:br>
              <a:rPr lang="ru-RU" sz="3200" dirty="0" smtClean="0">
                <a:solidFill>
                  <a:schemeClr val="accent5"/>
                </a:solidFill>
              </a:rPr>
            </a:br>
            <a:r>
              <a:rPr lang="ru-RU" sz="2000" dirty="0" smtClean="0">
                <a:solidFill>
                  <a:schemeClr val="accent5"/>
                </a:solidFill>
              </a:rPr>
              <a:t>1.</a:t>
            </a:r>
            <a:r>
              <a:rPr lang="ru-RU" sz="2000" b="0" dirty="0" smtClean="0"/>
              <a:t>интеграцию </a:t>
            </a:r>
            <a:r>
              <a:rPr lang="ru-RU" sz="2000" b="0" dirty="0"/>
              <a:t>учебной, </a:t>
            </a:r>
            <a:r>
              <a:rPr lang="ru-RU" sz="2000" b="0" dirty="0" err="1"/>
              <a:t>внеучебной</a:t>
            </a:r>
            <a:r>
              <a:rPr lang="ru-RU" sz="2000" b="0" dirty="0"/>
              <a:t>, внешкольной, семейно-воспитательной, общественно-полезной деятельности</a:t>
            </a:r>
            <a:r>
              <a:rPr lang="ru-RU" sz="2000" b="0" dirty="0" smtClean="0"/>
              <a:t>;</a:t>
            </a:r>
            <a:br>
              <a:rPr lang="ru-RU" sz="2000" b="0" dirty="0" smtClean="0"/>
            </a:br>
            <a:r>
              <a:rPr lang="ru-RU" sz="2000" dirty="0" smtClean="0">
                <a:solidFill>
                  <a:schemeClr val="accent5"/>
                </a:solidFill>
              </a:rPr>
              <a:t>2.</a:t>
            </a:r>
            <a:r>
              <a:rPr lang="ru-RU" sz="2000" b="0" dirty="0" smtClean="0"/>
              <a:t>установление </a:t>
            </a:r>
            <a:r>
              <a:rPr lang="ru-RU" sz="2000" b="0" dirty="0"/>
              <a:t>и совершенствование системы </a:t>
            </a:r>
            <a:r>
              <a:rPr lang="ru-RU" sz="2000" b="0" dirty="0" err="1"/>
              <a:t>межпредметных</a:t>
            </a:r>
            <a:r>
              <a:rPr lang="ru-RU" sz="2000" b="0" dirty="0"/>
              <a:t> связей, а также взаимосвязи урочной и внеклассной работы по предмету</a:t>
            </a:r>
            <a:r>
              <a:rPr lang="ru-RU" sz="2000" b="0" dirty="0" smtClean="0"/>
              <a:t>;</a:t>
            </a:r>
            <a:br>
              <a:rPr lang="ru-RU" sz="2000" b="0" dirty="0" smtClean="0"/>
            </a:br>
            <a:r>
              <a:rPr lang="ru-RU" sz="2000" dirty="0" smtClean="0">
                <a:solidFill>
                  <a:schemeClr val="accent5"/>
                </a:solidFill>
              </a:rPr>
              <a:t>3.</a:t>
            </a:r>
            <a:r>
              <a:rPr lang="ru-RU" sz="2000" b="0" dirty="0"/>
              <a:t> направленность </a:t>
            </a:r>
            <a:r>
              <a:rPr lang="ru-RU" sz="2000" b="0" dirty="0" smtClean="0"/>
              <a:t>программы </a:t>
            </a:r>
            <a:r>
              <a:rPr lang="ru-RU" sz="2000" b="0" dirty="0"/>
              <a:t>на решение проблем </a:t>
            </a:r>
            <a:r>
              <a:rPr lang="ru-RU" sz="2000" b="0" dirty="0" smtClean="0"/>
              <a:t> </a:t>
            </a:r>
            <a:r>
              <a:rPr lang="ru-RU" sz="2000" b="0" dirty="0"/>
              <a:t>личной, семейной и школьной </a:t>
            </a:r>
            <a:r>
              <a:rPr lang="ru-RU" sz="2000" b="0" dirty="0" smtClean="0"/>
              <a:t>жизни обучающихся, </a:t>
            </a:r>
            <a:r>
              <a:rPr lang="ru-RU" sz="2000" b="0" dirty="0"/>
              <a:t>а также проблем поселка, района, города, области, республики, края, России;</a:t>
            </a:r>
            <a:endParaRPr sz="2000" dirty="0">
              <a:solidFill>
                <a:schemeClr val="accent5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556" y="479614"/>
            <a:ext cx="1347288" cy="125690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6"/>
          <p:cNvSpPr txBox="1">
            <a:spLocks noGrp="1"/>
          </p:cNvSpPr>
          <p:nvPr>
            <p:ph type="title"/>
          </p:nvPr>
        </p:nvSpPr>
        <p:spPr>
          <a:xfrm>
            <a:off x="318782" y="293615"/>
            <a:ext cx="8595918" cy="44964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3200" dirty="0" smtClean="0">
                <a:solidFill>
                  <a:schemeClr val="accent5"/>
                </a:solidFill>
              </a:rPr>
              <a:t>Что должна предусматривать программа воспитания?</a:t>
            </a:r>
            <a:br>
              <a:rPr lang="ru-RU" sz="3200" dirty="0" smtClean="0">
                <a:solidFill>
                  <a:schemeClr val="accent5"/>
                </a:solidFill>
              </a:rPr>
            </a:br>
            <a:r>
              <a:rPr lang="ru-RU" sz="3200" dirty="0" smtClean="0">
                <a:solidFill>
                  <a:schemeClr val="accent5"/>
                </a:solidFill>
              </a:rPr>
              <a:t/>
            </a:r>
            <a:br>
              <a:rPr lang="ru-RU" sz="3200" dirty="0" smtClean="0">
                <a:solidFill>
                  <a:schemeClr val="accent5"/>
                </a:solidFill>
              </a:rPr>
            </a:br>
            <a:r>
              <a:rPr lang="ru-RU" sz="2400" dirty="0" smtClean="0">
                <a:solidFill>
                  <a:schemeClr val="accent5"/>
                </a:solidFill>
              </a:rPr>
              <a:t>4. </a:t>
            </a:r>
            <a:r>
              <a:rPr lang="ru-RU" sz="2000" b="0" dirty="0"/>
              <a:t>систему коллективно спланированной работы школы с семьей</a:t>
            </a:r>
            <a:r>
              <a:rPr lang="ru-RU" sz="2000" b="0" dirty="0" smtClean="0"/>
              <a:t>;</a:t>
            </a:r>
            <a:br>
              <a:rPr lang="ru-RU" sz="2000" b="0" dirty="0" smtClean="0"/>
            </a:br>
            <a:r>
              <a:rPr lang="ru-RU" sz="2000" b="0" dirty="0"/>
              <a:t/>
            </a:r>
            <a:br>
              <a:rPr lang="ru-RU" sz="2000" b="0" dirty="0"/>
            </a:br>
            <a:r>
              <a:rPr lang="ru-RU" sz="2000" dirty="0" smtClean="0">
                <a:solidFill>
                  <a:schemeClr val="accent5"/>
                </a:solidFill>
              </a:rPr>
              <a:t>5. </a:t>
            </a:r>
            <a:r>
              <a:rPr lang="ru-RU" sz="2000" b="0" dirty="0" smtClean="0"/>
              <a:t>взаимодействие </a:t>
            </a:r>
            <a:r>
              <a:rPr lang="ru-RU" sz="2000" b="0" dirty="0"/>
              <a:t>школы с социальными субъектами воспитания</a:t>
            </a:r>
            <a:r>
              <a:rPr lang="ru-RU" sz="2000" b="0" dirty="0" smtClean="0"/>
              <a:t>;</a:t>
            </a:r>
            <a:br>
              <a:rPr lang="ru-RU" sz="2000" b="0" dirty="0" smtClean="0"/>
            </a:br>
            <a:r>
              <a:rPr lang="ru-RU" sz="2000" b="0" dirty="0"/>
              <a:t/>
            </a:r>
            <a:br>
              <a:rPr lang="ru-RU" sz="2000" b="0" dirty="0"/>
            </a:br>
            <a:r>
              <a:rPr lang="ru-RU" sz="2000" dirty="0" smtClean="0">
                <a:solidFill>
                  <a:schemeClr val="accent5"/>
                </a:solidFill>
              </a:rPr>
              <a:t>6. </a:t>
            </a:r>
            <a:r>
              <a:rPr lang="ru-RU" sz="2000" b="0" dirty="0"/>
              <a:t>взаимодействие с учреждениями дополнительного образования, культуры и спорта.</a:t>
            </a:r>
            <a:r>
              <a:rPr lang="ru-RU" b="0" dirty="0"/>
              <a:t/>
            </a:r>
            <a:br>
              <a:rPr lang="ru-RU" b="0" dirty="0"/>
            </a:br>
            <a:endParaRPr sz="2000" dirty="0">
              <a:solidFill>
                <a:schemeClr val="accent5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6742" y="831952"/>
            <a:ext cx="1246657" cy="1163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266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65500" y="2571750"/>
            <a:ext cx="4045200" cy="1318200"/>
          </a:xfrm>
        </p:spPr>
        <p:txBody>
          <a:bodyPr/>
          <a:lstStyle/>
          <a:p>
            <a:r>
              <a:rPr lang="ru-RU" dirty="0" smtClean="0"/>
              <a:t>Инвариантные модули программы воспитания: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4815281" y="724200"/>
            <a:ext cx="3961219" cy="3695100"/>
          </a:xfrm>
        </p:spPr>
        <p:txBody>
          <a:bodyPr/>
          <a:lstStyle/>
          <a:p>
            <a:pPr lvl="0" latinLnBrk="1"/>
            <a:r>
              <a:rPr lang="ru-RU" sz="2400" b="1" dirty="0"/>
              <a:t>«Классное руководство</a:t>
            </a:r>
            <a:r>
              <a:rPr lang="ru-RU" sz="2400" b="1" dirty="0" smtClean="0"/>
              <a:t>» </a:t>
            </a:r>
            <a:endParaRPr lang="ru-RU" sz="2400" b="1" dirty="0"/>
          </a:p>
          <a:p>
            <a:pPr lvl="0" latinLnBrk="1"/>
            <a:r>
              <a:rPr lang="ru-RU" sz="2400" b="1" dirty="0"/>
              <a:t>«Школьный урок</a:t>
            </a:r>
            <a:r>
              <a:rPr lang="ru-RU" sz="2400" b="1" dirty="0" smtClean="0"/>
              <a:t>» </a:t>
            </a:r>
            <a:endParaRPr lang="ru-RU" sz="2400" b="1" dirty="0"/>
          </a:p>
          <a:p>
            <a:pPr lvl="0" latinLnBrk="1"/>
            <a:r>
              <a:rPr lang="ru-RU" sz="2400" b="1" dirty="0"/>
              <a:t>«Курсы внеурочной деятельности</a:t>
            </a:r>
            <a:r>
              <a:rPr lang="ru-RU" sz="2400" b="1" dirty="0" smtClean="0"/>
              <a:t>» </a:t>
            </a:r>
            <a:endParaRPr lang="ru-RU" sz="2400" b="1" dirty="0"/>
          </a:p>
          <a:p>
            <a:pPr lvl="0" latinLnBrk="1"/>
            <a:r>
              <a:rPr lang="ru-RU" sz="2400" b="1" dirty="0"/>
              <a:t>«Работа с родителями</a:t>
            </a:r>
            <a:r>
              <a:rPr lang="ru-RU" sz="2400" b="1" dirty="0" smtClean="0"/>
              <a:t>» </a:t>
            </a:r>
            <a:endParaRPr lang="ru-RU" sz="2400" b="1" dirty="0"/>
          </a:p>
          <a:p>
            <a:pPr lvl="0" latinLnBrk="1"/>
            <a:r>
              <a:rPr lang="ru-RU" sz="2400" b="1" dirty="0"/>
              <a:t>«Самоуправление</a:t>
            </a:r>
            <a:r>
              <a:rPr lang="ru-RU" sz="2400" b="1" dirty="0" smtClean="0"/>
              <a:t>»</a:t>
            </a:r>
            <a:endParaRPr lang="ru-RU" sz="2400" b="1" dirty="0"/>
          </a:p>
          <a:p>
            <a:pPr lvl="0" latinLnBrk="1"/>
            <a:r>
              <a:rPr lang="ru-RU" sz="2400" b="1" dirty="0"/>
              <a:t>«Профориентация</a:t>
            </a:r>
            <a:r>
              <a:rPr lang="ru-RU" sz="2400" b="1" dirty="0" smtClean="0"/>
              <a:t>»</a:t>
            </a:r>
            <a:endParaRPr lang="ru-RU" sz="24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5337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7"/>
          <p:cNvSpPr txBox="1">
            <a:spLocks noGrp="1"/>
          </p:cNvSpPr>
          <p:nvPr>
            <p:ph type="title"/>
          </p:nvPr>
        </p:nvSpPr>
        <p:spPr>
          <a:xfrm>
            <a:off x="167780" y="712150"/>
            <a:ext cx="8808439" cy="416185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atinLnBrk="1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«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общешкольные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дела»;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«Курсы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деятельности»;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«Самоуправление»;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«Профориентация»;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«Школьные медиа»;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«Детские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общественные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объединения»;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VII.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«Экскурсии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экспедиции,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походы»;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VIII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«Организация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предметно-эстетической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среды»;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VIX.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«Работа с родителями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b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Классное руководство»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«Школьные урок»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i="1" dirty="0" smtClean="0"/>
              <a:t>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i="1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sz="2800" dirty="0"/>
              <a:t/>
            </a:r>
            <a:br>
              <a:rPr lang="ru-RU" sz="2800" dirty="0"/>
            </a:br>
            <a:endParaRPr sz="2800" b="0" dirty="0"/>
          </a:p>
        </p:txBody>
      </p:sp>
      <p:sp>
        <p:nvSpPr>
          <p:cNvPr id="2" name="TextBox 1"/>
          <p:cNvSpPr txBox="1"/>
          <p:nvPr/>
        </p:nvSpPr>
        <p:spPr>
          <a:xfrm>
            <a:off x="595618" y="176169"/>
            <a:ext cx="8309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cap="all" dirty="0">
                <a:solidFill>
                  <a:schemeClr val="bg1"/>
                </a:solidFill>
                <a:latin typeface="+mj-lt"/>
              </a:rPr>
              <a:t>Структура План воспитательной работы школы</a:t>
            </a:r>
            <a:endParaRPr lang="ru-RU" sz="24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6811" y="1098958"/>
            <a:ext cx="2097189" cy="223999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Корпоративный университет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1337" y="2735370"/>
            <a:ext cx="4295162" cy="1886963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РДШ</a:t>
            </a:r>
          </a:p>
          <a:p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https://rdsh.education/</a:t>
            </a:r>
            <a:endParaRPr lang="ru-RU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748169" y="260059"/>
            <a:ext cx="4253218" cy="4664279"/>
          </a:xfrm>
        </p:spPr>
        <p:txBody>
          <a:bodyPr/>
          <a:lstStyle/>
          <a:p>
            <a:r>
              <a:rPr lang="ru-RU" sz="2400" b="1" dirty="0"/>
              <a:t>К</a:t>
            </a:r>
            <a:r>
              <a:rPr lang="ru-RU" sz="2400" b="1" dirty="0" smtClean="0"/>
              <a:t>онтент-</a:t>
            </a:r>
            <a:r>
              <a:rPr lang="ru-RU" sz="2400" b="1" dirty="0" err="1" smtClean="0"/>
              <a:t>агрегатора</a:t>
            </a:r>
            <a:r>
              <a:rPr lang="ru-RU" sz="2400" b="1" dirty="0" smtClean="0"/>
              <a:t> </a:t>
            </a:r>
            <a:r>
              <a:rPr lang="ru-RU" sz="2400" b="1" dirty="0"/>
              <a:t>воспитательных практик «Ежедневно с РДШ</a:t>
            </a:r>
            <a:r>
              <a:rPr lang="ru-RU" sz="2400" b="1" dirty="0" smtClean="0"/>
              <a:t>»</a:t>
            </a:r>
          </a:p>
          <a:p>
            <a:r>
              <a:rPr lang="ru-RU" dirty="0"/>
              <a:t>Ключевая идея контент-</a:t>
            </a:r>
            <a:r>
              <a:rPr lang="ru-RU" dirty="0" err="1"/>
              <a:t>агрегатора</a:t>
            </a:r>
            <a:r>
              <a:rPr lang="ru-RU" dirty="0"/>
              <a:t>: дать в руки каждому педагогу, учителю, классному руководителю, воспитателю, руководителю образовательной организации удобный сервис по ежедневному поиску необходимых методических единиц воспитательной </a:t>
            </a:r>
            <a:r>
              <a:rPr lang="ru-RU" dirty="0" smtClean="0"/>
              <a:t>практики.</a:t>
            </a:r>
            <a:endParaRPr lang="ru-RU" sz="2400" b="1" dirty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01337" y="260059"/>
            <a:ext cx="39512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Ресурсы при составлении Программы воспитания:</a:t>
            </a:r>
            <a:endParaRPr lang="ru-RU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454858"/>
      </p:ext>
    </p:extLst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369</Words>
  <Application>Microsoft Office PowerPoint</Application>
  <PresentationFormat>Экран (16:9)</PresentationFormat>
  <Paragraphs>63</Paragraphs>
  <Slides>15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Raleway</vt:lpstr>
      <vt:lpstr>Arial</vt:lpstr>
      <vt:lpstr>Times New Roman</vt:lpstr>
      <vt:lpstr>Lato</vt:lpstr>
      <vt:lpstr>Swiss</vt:lpstr>
      <vt:lpstr>Методическое объединение классных руководителей</vt:lpstr>
      <vt:lpstr>Почему проектирование Программы воспитания –важный этап в работе всего педагогического коллектива?</vt:lpstr>
      <vt:lpstr>Презентация PowerPoint</vt:lpstr>
      <vt:lpstr>Презентация PowerPoint</vt:lpstr>
      <vt:lpstr> Что должна предусматривать     программа воспитания?  1.интеграцию учебной, внеучебной, внешкольной, семейно-воспитательной, общественно-полезной деятельности; 2.установление и совершенствование системы межпредметных связей, а также взаимосвязи урочной и внеклассной работы по предмету; 3. направленность программы на решение проблем  личной, семейной и школьной жизни обучающихся, а также проблем поселка, района, города, области, республики, края, России;</vt:lpstr>
      <vt:lpstr>Что должна предусматривать программа воспитания?  4. систему коллективно спланированной работы школы с семьей;  5. взаимодействие школы с социальными субъектами воспитания;  6. взаимодействие с учреждениями дополнительного образования, культуры и спорта. </vt:lpstr>
      <vt:lpstr>Инвариантные модули программы воспитания:  </vt:lpstr>
      <vt:lpstr>Раздел I.  «Ключевые общешкольные дела»; Раздел II.   «Курсы внеурочной деятельности»; Раздел III.  «Самоуправление»; Раздел IV.  «Профориентация»; Раздел V.   «Школьные медиа»; Раздел VI. «Детские общественные объединения»;  Раздел VII. «Экскурсии, экспедиции, походы»; Раздел VIII «Организация предметно-эстетической среды»; Раздел VIX. «Работа с родителями»; Раздел X.    «Классное руководство»  Раздел XI.  «Школьные урок»        </vt:lpstr>
      <vt:lpstr>Корпоративный университет </vt:lpstr>
      <vt:lpstr> Технология пользователя контен-агрегатором   - для каждого класса (с  1класса-11 класс)) создается комплект мероприятий, сгруппированных вокруг ключевых тем; - педагог сможет включить конкретную группу школьников в деятельность РДШ, зайдя  в соответствующий раздел с этой страницы, определившись с интересной ему и ребятам активностью, предложенной РДШ; для этого ему нужно выбрать и скачать готовые материалы, реализовать вместе со школьниками эту разработку и отправить отчет о его проведении в простой и удобной форме; можно заходить каждый день, находить новое и включаться в активности РДШ; - на основе выбранных и скачанных методических единиц воспитательной практики педагог может разработать и свой проект мероприятия, провести его и отправить отчет о его проведении; - лучшие отчеты размещаются в новостном формате на сайте Корпоративного университета, в группах РДШ в социальной сети ВКонтакте, а также включаются в комплект воспитательных практик контент-агрегатора «Ежедневно с РДШ», а педагоги, соответственно, получают благодарственные письма от РДШ </vt:lpstr>
      <vt:lpstr>  Направления контент-агрегаторов РДШ 1-11 класс</vt:lpstr>
      <vt:lpstr>  Работа в группах</vt:lpstr>
      <vt:lpstr>Презентация PowerPoint</vt:lpstr>
      <vt:lpstr>Презентация PowerPoint</vt:lpstr>
      <vt:lpstr>Этапы работы над программой воспитания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воспитания в ОО.</dc:title>
  <dc:creator>Пользователь</dc:creator>
  <cp:lastModifiedBy>Пользователь</cp:lastModifiedBy>
  <cp:revision>29</cp:revision>
  <dcterms:modified xsi:type="dcterms:W3CDTF">2020-10-26T08:37:51Z</dcterms:modified>
</cp:coreProperties>
</file>